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6" r:id="rId7"/>
    <p:sldId id="267" r:id="rId8"/>
    <p:sldId id="268" r:id="rId9"/>
    <p:sldId id="261" r:id="rId10"/>
    <p:sldId id="262" r:id="rId11"/>
    <p:sldId id="264" r:id="rId12"/>
    <p:sldId id="263" r:id="rId13"/>
    <p:sldId id="265" r:id="rId14"/>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5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219283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31535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9705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2992212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7163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4175614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2242967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3493274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90186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753105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2600869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71644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212407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370177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299334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CA1F51-98E7-4858-B6E5-B29AEF379746}" type="datetimeFigureOut">
              <a:rPr kumimoji="1" lang="ja-JP" altLang="en-US" smtClean="0"/>
              <a:t>2022/1/20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71724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CA1F51-98E7-4858-B6E5-B29AEF379746}" type="datetimeFigureOut">
              <a:rPr kumimoji="1" lang="ja-JP" altLang="en-US" smtClean="0"/>
              <a:t>2022/1/20</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84A8FA-4881-4724-8644-03D025AE8CF9}" type="slidenum">
              <a:rPr kumimoji="1" lang="ja-JP" altLang="en-US" smtClean="0"/>
              <a:t>‹#›</a:t>
            </a:fld>
            <a:endParaRPr kumimoji="1" lang="ja-JP" altLang="en-US"/>
          </a:p>
        </p:txBody>
      </p:sp>
    </p:spTree>
    <p:extLst>
      <p:ext uri="{BB962C8B-B14F-4D97-AF65-F5344CB8AC3E}">
        <p14:creationId xmlns:p14="http://schemas.microsoft.com/office/powerpoint/2010/main" val="173631668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DB117E-A512-4C98-B940-4BFBD47B213A}"/>
              </a:ext>
            </a:extLst>
          </p:cNvPr>
          <p:cNvSpPr>
            <a:spLocks noGrp="1"/>
          </p:cNvSpPr>
          <p:nvPr>
            <p:ph type="ctrTitle"/>
          </p:nvPr>
        </p:nvSpPr>
        <p:spPr/>
        <p:txBody>
          <a:bodyPr/>
          <a:lstStyle/>
          <a:p>
            <a:r>
              <a:rPr kumimoji="1" lang="ja-JP" altLang="en-US" dirty="0"/>
              <a:t>ハラスメント対策強化について</a:t>
            </a:r>
          </a:p>
        </p:txBody>
      </p:sp>
      <p:sp>
        <p:nvSpPr>
          <p:cNvPr id="3" name="字幕 2">
            <a:extLst>
              <a:ext uri="{FF2B5EF4-FFF2-40B4-BE49-F238E27FC236}">
                <a16:creationId xmlns:a16="http://schemas.microsoft.com/office/drawing/2014/main" id="{AEE41D3D-9583-4930-AAEF-41FB4D7A11F5}"/>
              </a:ext>
            </a:extLst>
          </p:cNvPr>
          <p:cNvSpPr>
            <a:spLocks noGrp="1"/>
          </p:cNvSpPr>
          <p:nvPr>
            <p:ph type="subTitle" idx="1"/>
          </p:nvPr>
        </p:nvSpPr>
        <p:spPr/>
        <p:txBody>
          <a:bodyPr>
            <a:normAutofit fontScale="92500" lnSpcReduction="10000"/>
          </a:bodyPr>
          <a:lstStyle/>
          <a:p>
            <a:pPr algn="r"/>
            <a:r>
              <a:rPr kumimoji="1" lang="ja-JP" altLang="en-US" dirty="0"/>
              <a:t>令和３年度報酬改定に伴う運営基準の変更</a:t>
            </a:r>
            <a:endParaRPr kumimoji="1" lang="en-US" altLang="ja-JP" dirty="0"/>
          </a:p>
          <a:p>
            <a:pPr algn="r"/>
            <a:r>
              <a:rPr lang="ja-JP" altLang="en-US" dirty="0"/>
              <a:t>那須塩原市保健福祉部高齢福祉課</a:t>
            </a:r>
            <a:endParaRPr lang="en-US" altLang="ja-JP" dirty="0"/>
          </a:p>
          <a:p>
            <a:pPr algn="r"/>
            <a:r>
              <a:rPr kumimoji="1" lang="ja-JP" altLang="en-US" dirty="0"/>
              <a:t>令和４年１月作成</a:t>
            </a:r>
          </a:p>
        </p:txBody>
      </p:sp>
    </p:spTree>
    <p:extLst>
      <p:ext uri="{BB962C8B-B14F-4D97-AF65-F5344CB8AC3E}">
        <p14:creationId xmlns:p14="http://schemas.microsoft.com/office/powerpoint/2010/main" val="390413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DA35B5-AED9-4ADF-8225-3E4C2C68B099}"/>
              </a:ext>
            </a:extLst>
          </p:cNvPr>
          <p:cNvSpPr>
            <a:spLocks noGrp="1"/>
          </p:cNvSpPr>
          <p:nvPr>
            <p:ph type="title"/>
          </p:nvPr>
        </p:nvSpPr>
        <p:spPr/>
        <p:txBody>
          <a:bodyPr>
            <a:normAutofit fontScale="90000"/>
          </a:bodyPr>
          <a:lstStyle/>
          <a:p>
            <a:r>
              <a:rPr kumimoji="1" lang="ja-JP" altLang="en-US" dirty="0"/>
              <a:t>ハラスメントに関する相談・苦情等に応じ、適切な対応のために必要な体制の構築</a:t>
            </a:r>
          </a:p>
        </p:txBody>
      </p:sp>
      <p:sp>
        <p:nvSpPr>
          <p:cNvPr id="3" name="コンテンツ プレースホルダー 2">
            <a:extLst>
              <a:ext uri="{FF2B5EF4-FFF2-40B4-BE49-F238E27FC236}">
                <a16:creationId xmlns:a16="http://schemas.microsoft.com/office/drawing/2014/main" id="{210FA849-3AF9-44FF-ACA9-4801D3621210}"/>
              </a:ext>
            </a:extLst>
          </p:cNvPr>
          <p:cNvSpPr>
            <a:spLocks noGrp="1"/>
          </p:cNvSpPr>
          <p:nvPr>
            <p:ph idx="1"/>
          </p:nvPr>
        </p:nvSpPr>
        <p:spPr/>
        <p:txBody>
          <a:bodyPr>
            <a:normAutofit/>
          </a:bodyPr>
          <a:lstStyle/>
          <a:p>
            <a:r>
              <a:rPr kumimoji="1" lang="ja-JP" altLang="en-US" dirty="0"/>
              <a:t>明らかなハラスメントが発生した場合ではなく、ハラスメントの可能性があると思われる場合も含め、職員が報告・相談をしやすい窓口を設置するとともに、その窓口を職員に周知することが重要です。</a:t>
            </a:r>
            <a:endParaRPr kumimoji="1" lang="en-US" altLang="ja-JP" dirty="0"/>
          </a:p>
          <a:p>
            <a:r>
              <a:rPr lang="ja-JP" altLang="en-US" dirty="0"/>
              <a:t>相談体制の整備として、次の</a:t>
            </a:r>
            <a:r>
              <a:rPr lang="ja-JP" altLang="en-US" dirty="0" smtClean="0"/>
              <a:t>取組が</a:t>
            </a:r>
            <a:r>
              <a:rPr lang="ja-JP" altLang="en-US" dirty="0"/>
              <a:t>必要です。</a:t>
            </a:r>
            <a:endParaRPr lang="en-US" altLang="ja-JP" dirty="0"/>
          </a:p>
          <a:p>
            <a:pPr marL="0" indent="0">
              <a:buNone/>
            </a:pPr>
            <a:r>
              <a:rPr lang="ja-JP" altLang="en-US" dirty="0"/>
              <a:t>　</a:t>
            </a:r>
            <a:r>
              <a:rPr lang="ja-JP" altLang="en-US" dirty="0" smtClean="0"/>
              <a:t>・相談</a:t>
            </a:r>
            <a:r>
              <a:rPr lang="ja-JP" altLang="en-US" dirty="0"/>
              <a:t>・苦情等に対応する担当者を定め、役割を明確化すること。</a:t>
            </a:r>
            <a:endParaRPr lang="en-US" altLang="ja-JP" dirty="0"/>
          </a:p>
          <a:p>
            <a:pPr marL="0" indent="0">
              <a:buNone/>
            </a:pPr>
            <a:r>
              <a:rPr lang="ja-JP" altLang="en-US" dirty="0"/>
              <a:t>　</a:t>
            </a:r>
            <a:r>
              <a:rPr lang="ja-JP" altLang="en-US" dirty="0" smtClean="0"/>
              <a:t>・ハラスメント</a:t>
            </a:r>
            <a:r>
              <a:rPr lang="ja-JP" altLang="en-US" dirty="0"/>
              <a:t>防止対策委員会を設置するなど、組織体制を明確にすること。</a:t>
            </a:r>
            <a:endParaRPr lang="en-US" altLang="ja-JP" dirty="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1842706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DFBEE3-E40F-40FA-B24C-B98192A0C838}"/>
              </a:ext>
            </a:extLst>
          </p:cNvPr>
          <p:cNvSpPr>
            <a:spLocks noGrp="1"/>
          </p:cNvSpPr>
          <p:nvPr>
            <p:ph type="title"/>
          </p:nvPr>
        </p:nvSpPr>
        <p:spPr/>
        <p:txBody>
          <a:bodyPr/>
          <a:lstStyle/>
          <a:p>
            <a:r>
              <a:rPr kumimoji="1" lang="ja-JP" altLang="en-US" dirty="0"/>
              <a:t>参考例及び参照先について</a:t>
            </a:r>
          </a:p>
        </p:txBody>
      </p:sp>
      <p:sp>
        <p:nvSpPr>
          <p:cNvPr id="3" name="コンテンツ プレースホルダー 2">
            <a:extLst>
              <a:ext uri="{FF2B5EF4-FFF2-40B4-BE49-F238E27FC236}">
                <a16:creationId xmlns:a16="http://schemas.microsoft.com/office/drawing/2014/main" id="{49745DCD-CAC0-407C-9EDF-72A2B85384E9}"/>
              </a:ext>
            </a:extLst>
          </p:cNvPr>
          <p:cNvSpPr>
            <a:spLocks noGrp="1"/>
          </p:cNvSpPr>
          <p:nvPr>
            <p:ph idx="1"/>
          </p:nvPr>
        </p:nvSpPr>
        <p:spPr/>
        <p:txBody>
          <a:bodyPr/>
          <a:lstStyle/>
          <a:p>
            <a:r>
              <a:rPr kumimoji="1" lang="ja-JP" altLang="en-US" dirty="0"/>
              <a:t>参考例として「ハラスメント防止対策に関する基本方針（案）」を示しました。また職員や管理者の責務を明確化することにより、マニュアルとしても活用できるようになっています。</a:t>
            </a:r>
            <a:endParaRPr kumimoji="1" lang="en-US" altLang="ja-JP" dirty="0"/>
          </a:p>
          <a:p>
            <a:r>
              <a:rPr lang="ja-JP" altLang="en-US" dirty="0"/>
              <a:t>この他に、苦情・相談の申し出を受け付けた後の体制等について、相談フローや連絡網にするなど、従業者に分かりやすくすることが必要となります。</a:t>
            </a:r>
            <a:endParaRPr kumimoji="1" lang="ja-JP" altLang="en-US" dirty="0"/>
          </a:p>
        </p:txBody>
      </p:sp>
    </p:spTree>
    <p:extLst>
      <p:ext uri="{BB962C8B-B14F-4D97-AF65-F5344CB8AC3E}">
        <p14:creationId xmlns:p14="http://schemas.microsoft.com/office/powerpoint/2010/main" val="222271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FFCF8-F542-4BC6-8228-94D39133CD2A}"/>
              </a:ext>
            </a:extLst>
          </p:cNvPr>
          <p:cNvSpPr>
            <a:spLocks noGrp="1"/>
          </p:cNvSpPr>
          <p:nvPr>
            <p:ph type="title"/>
          </p:nvPr>
        </p:nvSpPr>
        <p:spPr/>
        <p:txBody>
          <a:bodyPr/>
          <a:lstStyle/>
          <a:p>
            <a:r>
              <a:rPr lang="ja-JP" altLang="en-US" dirty="0"/>
              <a:t>今後の予定</a:t>
            </a:r>
            <a:r>
              <a:rPr kumimoji="1" lang="ja-JP" altLang="en-US" dirty="0"/>
              <a:t>について</a:t>
            </a:r>
          </a:p>
        </p:txBody>
      </p:sp>
      <p:sp>
        <p:nvSpPr>
          <p:cNvPr id="3" name="コンテンツ プレースホルダー 2">
            <a:extLst>
              <a:ext uri="{FF2B5EF4-FFF2-40B4-BE49-F238E27FC236}">
                <a16:creationId xmlns:a16="http://schemas.microsoft.com/office/drawing/2014/main" id="{E50944F7-85C5-4D1A-992A-22E246D12369}"/>
              </a:ext>
            </a:extLst>
          </p:cNvPr>
          <p:cNvSpPr>
            <a:spLocks noGrp="1"/>
          </p:cNvSpPr>
          <p:nvPr>
            <p:ph idx="1"/>
          </p:nvPr>
        </p:nvSpPr>
        <p:spPr/>
        <p:txBody>
          <a:bodyPr>
            <a:normAutofit/>
          </a:bodyPr>
          <a:lstStyle/>
          <a:p>
            <a:r>
              <a:rPr lang="ja-JP" altLang="en-US" dirty="0"/>
              <a:t>実地指導での確認</a:t>
            </a:r>
            <a:endParaRPr lang="en-US" altLang="ja-JP" dirty="0"/>
          </a:p>
          <a:p>
            <a:pPr marL="0" indent="0">
              <a:buNone/>
            </a:pPr>
            <a:r>
              <a:rPr lang="ja-JP" altLang="en-US" dirty="0"/>
              <a:t>　実地指導時に「ハラスメントについて</a:t>
            </a:r>
            <a:r>
              <a:rPr kumimoji="1" lang="ja-JP" altLang="en-US" dirty="0"/>
              <a:t>事業主が講ずべき措置」がとられて</a:t>
            </a:r>
            <a:r>
              <a:rPr kumimoji="1" lang="ja-JP" altLang="en-US" dirty="0" smtClean="0"/>
              <a:t>いる</a:t>
            </a:r>
            <a:endParaRPr kumimoji="1" lang="en-US" altLang="ja-JP" dirty="0" smtClean="0"/>
          </a:p>
          <a:p>
            <a:pPr marL="0" indent="0">
              <a:buNone/>
            </a:pPr>
            <a:r>
              <a:rPr lang="ja-JP" altLang="en-US" dirty="0"/>
              <a:t>　</a:t>
            </a:r>
            <a:r>
              <a:rPr kumimoji="1" lang="ja-JP" altLang="en-US" dirty="0" smtClean="0"/>
              <a:t>のか</a:t>
            </a:r>
            <a:r>
              <a:rPr kumimoji="1" lang="ja-JP" altLang="en-US" b="1" u="sng" dirty="0"/>
              <a:t>書面にて</a:t>
            </a:r>
            <a:r>
              <a:rPr lang="ja-JP" altLang="en-US" b="1" u="sng" dirty="0"/>
              <a:t>確認します</a:t>
            </a:r>
            <a:r>
              <a:rPr lang="ja-JP" altLang="en-US" dirty="0"/>
              <a:t>ので、記録の整理をしてください。</a:t>
            </a:r>
            <a:endParaRPr lang="en-US" altLang="ja-JP" dirty="0"/>
          </a:p>
          <a:p>
            <a:pPr marL="0" indent="0">
              <a:buNone/>
            </a:pPr>
            <a:r>
              <a:rPr kumimoji="1" lang="ja-JP" altLang="en-US" dirty="0"/>
              <a:t>　</a:t>
            </a:r>
            <a:r>
              <a:rPr lang="ja-JP" altLang="en-US" dirty="0"/>
              <a:t>・</a:t>
            </a:r>
            <a:r>
              <a:rPr kumimoji="1" lang="ja-JP" altLang="en-US" dirty="0"/>
              <a:t>職場におけるハラスメントの内容及びハラスメントを行ってはならない旨</a:t>
            </a:r>
            <a:r>
              <a:rPr kumimoji="1" lang="ja-JP" altLang="en-US" dirty="0" smtClean="0"/>
              <a:t>の</a:t>
            </a:r>
            <a:endParaRPr kumimoji="1" lang="en-US" altLang="ja-JP" dirty="0" smtClean="0"/>
          </a:p>
          <a:p>
            <a:pPr marL="0" indent="0">
              <a:buNone/>
            </a:pPr>
            <a:r>
              <a:rPr lang="ja-JP" altLang="en-US" dirty="0" smtClean="0"/>
              <a:t>　</a:t>
            </a:r>
            <a:r>
              <a:rPr lang="ja-JP" altLang="en-US" dirty="0"/>
              <a:t>　</a:t>
            </a:r>
            <a:r>
              <a:rPr kumimoji="1" lang="ja-JP" altLang="en-US" dirty="0"/>
              <a:t>方針</a:t>
            </a:r>
            <a:r>
              <a:rPr lang="ja-JP" altLang="en-US" dirty="0"/>
              <a:t>を</a:t>
            </a:r>
            <a:r>
              <a:rPr kumimoji="1" lang="ja-JP" altLang="en-US" dirty="0"/>
              <a:t>明確化しているか（基本方針や就業規則等）</a:t>
            </a:r>
            <a:endParaRPr kumimoji="1" lang="en-US" altLang="ja-JP" dirty="0"/>
          </a:p>
          <a:p>
            <a:pPr marL="0" indent="0">
              <a:buNone/>
            </a:pPr>
            <a:r>
              <a:rPr kumimoji="1" lang="ja-JP" altLang="en-US" dirty="0"/>
              <a:t>　・ハラスメントに関する相談・苦情等に応じ、適切な対応のために必要な体制</a:t>
            </a:r>
            <a:endParaRPr kumimoji="1" lang="en-US" altLang="ja-JP" dirty="0"/>
          </a:p>
          <a:p>
            <a:pPr marL="0" indent="0">
              <a:buNone/>
            </a:pPr>
            <a:r>
              <a:rPr lang="ja-JP" altLang="en-US" dirty="0"/>
              <a:t>　</a:t>
            </a:r>
            <a:r>
              <a:rPr lang="ja-JP" altLang="en-US" dirty="0" smtClean="0"/>
              <a:t>　</a:t>
            </a:r>
            <a:r>
              <a:rPr kumimoji="1" lang="ja-JP" altLang="en-US" dirty="0" smtClean="0"/>
              <a:t>の</a:t>
            </a:r>
            <a:r>
              <a:rPr kumimoji="1" lang="ja-JP" altLang="en-US" dirty="0"/>
              <a:t>構築がなされているか（担当職員の決定、従業員への周知）</a:t>
            </a:r>
            <a:endParaRPr kumimoji="1" lang="en-US" altLang="ja-JP" dirty="0"/>
          </a:p>
          <a:p>
            <a:pPr marL="0" indent="0">
              <a:buNone/>
            </a:pPr>
            <a:r>
              <a:rPr lang="ja-JP" altLang="en-US" dirty="0"/>
              <a:t>　・相談・苦情等に対応する担当者を定めていることを、どのように従業員に周</a:t>
            </a:r>
            <a:endParaRPr lang="en-US" altLang="ja-JP" dirty="0"/>
          </a:p>
          <a:p>
            <a:pPr marL="0" indent="0">
              <a:buNone/>
            </a:pPr>
            <a:r>
              <a:rPr lang="ja-JP" altLang="en-US" dirty="0"/>
              <a:t>　</a:t>
            </a:r>
            <a:r>
              <a:rPr lang="ja-JP" altLang="en-US" dirty="0" smtClean="0"/>
              <a:t>　</a:t>
            </a:r>
            <a:r>
              <a:rPr lang="ja-JP" altLang="en-US" dirty="0" err="1" smtClean="0"/>
              <a:t>知</a:t>
            </a:r>
            <a:r>
              <a:rPr lang="ja-JP" altLang="en-US" dirty="0" err="1"/>
              <a:t>して</a:t>
            </a:r>
            <a:r>
              <a:rPr lang="ja-JP" altLang="en-US" dirty="0"/>
              <a:t>いるのか。（説明会議事録、内容を確認した旨の職員からの署名等）</a:t>
            </a:r>
            <a:endParaRPr lang="en-US" altLang="ja-JP" dirty="0"/>
          </a:p>
        </p:txBody>
      </p:sp>
    </p:spTree>
    <p:extLst>
      <p:ext uri="{BB962C8B-B14F-4D97-AF65-F5344CB8AC3E}">
        <p14:creationId xmlns:p14="http://schemas.microsoft.com/office/powerpoint/2010/main" val="1611684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FC21E2-EF1A-49E9-8175-7F7956FEEDEC}"/>
              </a:ext>
            </a:extLst>
          </p:cNvPr>
          <p:cNvSpPr>
            <a:spLocks noGrp="1"/>
          </p:cNvSpPr>
          <p:nvPr>
            <p:ph type="title"/>
          </p:nvPr>
        </p:nvSpPr>
        <p:spPr/>
        <p:txBody>
          <a:bodyPr/>
          <a:lstStyle/>
          <a:p>
            <a:r>
              <a:rPr kumimoji="1" lang="ja-JP" altLang="en-US" dirty="0"/>
              <a:t>最後に</a:t>
            </a:r>
          </a:p>
        </p:txBody>
      </p:sp>
      <p:sp>
        <p:nvSpPr>
          <p:cNvPr id="3" name="コンテンツ プレースホルダー 2">
            <a:extLst>
              <a:ext uri="{FF2B5EF4-FFF2-40B4-BE49-F238E27FC236}">
                <a16:creationId xmlns:a16="http://schemas.microsoft.com/office/drawing/2014/main" id="{5A03BB8D-761D-4F9A-B099-E2E4D790C332}"/>
              </a:ext>
            </a:extLst>
          </p:cNvPr>
          <p:cNvSpPr>
            <a:spLocks noGrp="1"/>
          </p:cNvSpPr>
          <p:nvPr>
            <p:ph idx="1"/>
          </p:nvPr>
        </p:nvSpPr>
        <p:spPr/>
        <p:txBody>
          <a:bodyPr>
            <a:normAutofit/>
          </a:bodyPr>
          <a:lstStyle/>
          <a:p>
            <a:r>
              <a:rPr lang="ja-JP" altLang="en-US" dirty="0"/>
              <a:t>本説明会について、動画配信というかたちで制度改正の周知を行いました。動画配信鑑賞終了後、別添アンケートを以下の問い合わせ先に送信ください。今後の参考とさせていただきます。</a:t>
            </a:r>
            <a:endParaRPr lang="en-US" altLang="ja-JP" dirty="0"/>
          </a:p>
          <a:p>
            <a:r>
              <a:rPr lang="ja-JP" altLang="en-US"/>
              <a:t>ご視聴ありがとう</a:t>
            </a:r>
            <a:r>
              <a:rPr lang="ja-JP" altLang="en-US" dirty="0"/>
              <a:t>ございました。</a:t>
            </a:r>
            <a:endParaRPr lang="en-US" altLang="ja-JP" dirty="0"/>
          </a:p>
          <a:p>
            <a:pPr marL="0" indent="0">
              <a:buNone/>
            </a:pPr>
            <a:endParaRPr lang="en-US" altLang="ja-JP" dirty="0"/>
          </a:p>
          <a:p>
            <a:pPr marL="0" indent="0">
              <a:buNone/>
            </a:pPr>
            <a:r>
              <a:rPr lang="en-US" altLang="ja-JP" dirty="0"/>
              <a:t>〈</a:t>
            </a:r>
            <a:r>
              <a:rPr lang="ja-JP" altLang="en-US" dirty="0"/>
              <a:t>問い合わせ先</a:t>
            </a:r>
            <a:r>
              <a:rPr lang="en-US" altLang="ja-JP" dirty="0"/>
              <a:t>〉</a:t>
            </a:r>
          </a:p>
          <a:p>
            <a:pPr marL="0" indent="0">
              <a:buNone/>
            </a:pPr>
            <a:r>
              <a:rPr lang="ja-JP" altLang="en-US" dirty="0"/>
              <a:t>那須塩原市保健福祉部高齢福祉課介護管理係</a:t>
            </a:r>
            <a:endParaRPr lang="en-US" altLang="ja-JP" dirty="0"/>
          </a:p>
          <a:p>
            <a:pPr marL="0" indent="0">
              <a:buNone/>
            </a:pPr>
            <a:r>
              <a:rPr lang="en-US" altLang="ja-JP" dirty="0"/>
              <a:t>E-mail</a:t>
            </a:r>
            <a:r>
              <a:rPr lang="ja-JP" altLang="en-US" dirty="0"/>
              <a:t>　</a:t>
            </a:r>
            <a:r>
              <a:rPr lang="en-US" altLang="ja-JP" dirty="0"/>
              <a:t>k-koureifukushi@city.nasushiobara.lg.jp</a:t>
            </a:r>
          </a:p>
          <a:p>
            <a:pPr marL="0" indent="0">
              <a:buNone/>
            </a:pPr>
            <a:r>
              <a:rPr lang="en-US" altLang="ja-JP" dirty="0"/>
              <a:t>TEL</a:t>
            </a:r>
            <a:r>
              <a:rPr lang="ja-JP" altLang="en-US" dirty="0"/>
              <a:t>　０２８７－６２－７１９１</a:t>
            </a:r>
            <a:endParaRPr lang="en-US" altLang="ja-JP" dirty="0"/>
          </a:p>
        </p:txBody>
      </p:sp>
    </p:spTree>
    <p:extLst>
      <p:ext uri="{BB962C8B-B14F-4D97-AF65-F5344CB8AC3E}">
        <p14:creationId xmlns:p14="http://schemas.microsoft.com/office/powerpoint/2010/main" val="3055056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5A6E03-D345-4708-ACE8-41E5E877F881}"/>
              </a:ext>
            </a:extLst>
          </p:cNvPr>
          <p:cNvSpPr>
            <a:spLocks noGrp="1"/>
          </p:cNvSpPr>
          <p:nvPr>
            <p:ph type="title"/>
          </p:nvPr>
        </p:nvSpPr>
        <p:spPr/>
        <p:txBody>
          <a:bodyPr/>
          <a:lstStyle/>
          <a:p>
            <a:r>
              <a:rPr lang="ja-JP" altLang="en-US" dirty="0"/>
              <a:t>はじめに</a:t>
            </a:r>
            <a:endParaRPr kumimoji="1" lang="ja-JP" altLang="en-US" dirty="0"/>
          </a:p>
        </p:txBody>
      </p:sp>
      <p:sp>
        <p:nvSpPr>
          <p:cNvPr id="3" name="コンテンツ プレースホルダー 2">
            <a:extLst>
              <a:ext uri="{FF2B5EF4-FFF2-40B4-BE49-F238E27FC236}">
                <a16:creationId xmlns:a16="http://schemas.microsoft.com/office/drawing/2014/main" id="{9205B5E6-4206-4851-BD7F-F1A41A54C6D3}"/>
              </a:ext>
            </a:extLst>
          </p:cNvPr>
          <p:cNvSpPr>
            <a:spLocks noGrp="1"/>
          </p:cNvSpPr>
          <p:nvPr>
            <p:ph idx="1"/>
          </p:nvPr>
        </p:nvSpPr>
        <p:spPr/>
        <p:txBody>
          <a:bodyPr>
            <a:normAutofit/>
          </a:bodyPr>
          <a:lstStyle/>
          <a:p>
            <a:r>
              <a:rPr kumimoji="1" lang="ja-JP" altLang="en-US" dirty="0"/>
              <a:t>近年、介護現場では、利用者や家族等による介護職員への身体的暴力や精神暴力、セクシャルハラスメントなどが少なからず発生していることが様々な調査で明らかとなっています。</a:t>
            </a:r>
            <a:endParaRPr kumimoji="1" lang="en-US" altLang="ja-JP" dirty="0"/>
          </a:p>
          <a:p>
            <a:r>
              <a:rPr kumimoji="1" lang="ja-JP" altLang="en-US" dirty="0"/>
              <a:t>利用者や家族等からのハラスメントは職員個人の問題ではなく、施設・事業所及びこれを運営する法人の問題として捉え、ハラスメントが職員にもたらす影響について管理者等が理解を深め、対策や対応を行っていくための基本方針づくりが事業主の責務となります。</a:t>
            </a:r>
            <a:endParaRPr kumimoji="1" lang="en-US" altLang="ja-JP" dirty="0"/>
          </a:p>
          <a:p>
            <a:r>
              <a:rPr kumimoji="1" lang="ja-JP" altLang="en-US" dirty="0"/>
              <a:t>令和３年度介護報酬改定において、新たに示された運営基準のうち、大企業以外は令和４年３月３１日までは努力義務としているハラスメント対策強化について、参考例等を示しました。</a:t>
            </a:r>
            <a:endParaRPr kumimoji="1" lang="en-US" altLang="ja-JP" dirty="0"/>
          </a:p>
          <a:p>
            <a:r>
              <a:rPr kumimoji="1" lang="ja-JP" altLang="en-US" dirty="0"/>
              <a:t>各介護サービス事業者の皆様におかれましては、内容を確認いただいて、</a:t>
            </a:r>
            <a:r>
              <a:rPr lang="ja-JP" altLang="en-US" b="1" u="sng" dirty="0"/>
              <a:t>運営基</a:t>
            </a:r>
            <a:r>
              <a:rPr lang="ja-JP" altLang="en-US" b="1" u="sng" dirty="0" smtClean="0"/>
              <a:t>準違反とならない</a:t>
            </a:r>
            <a:r>
              <a:rPr lang="ja-JP" altLang="en-US" b="1" u="sng" dirty="0"/>
              <a:t>よう</a:t>
            </a:r>
            <a:r>
              <a:rPr kumimoji="1" lang="ja-JP" altLang="en-US" b="1" u="sng" dirty="0"/>
              <a:t>に対応をお願いします。</a:t>
            </a:r>
            <a:endParaRPr kumimoji="1" lang="en-US" altLang="ja-JP" b="1" u="sng" dirty="0"/>
          </a:p>
          <a:p>
            <a:endParaRPr lang="en-US" altLang="ja-JP" b="1" u="sng" dirty="0"/>
          </a:p>
          <a:p>
            <a:pPr marL="0" indent="0">
              <a:buNone/>
            </a:pPr>
            <a:endParaRPr kumimoji="1" lang="en-US" altLang="ja-JP" b="1" u="sng" dirty="0"/>
          </a:p>
        </p:txBody>
      </p:sp>
    </p:spTree>
    <p:extLst>
      <p:ext uri="{BB962C8B-B14F-4D97-AF65-F5344CB8AC3E}">
        <p14:creationId xmlns:p14="http://schemas.microsoft.com/office/powerpoint/2010/main" val="209158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38D6EF-9AA2-43FF-AA61-881BF0CED0AC}"/>
              </a:ext>
            </a:extLst>
          </p:cNvPr>
          <p:cNvSpPr>
            <a:spLocks noGrp="1"/>
          </p:cNvSpPr>
          <p:nvPr>
            <p:ph type="title"/>
          </p:nvPr>
        </p:nvSpPr>
        <p:spPr/>
        <p:txBody>
          <a:bodyPr/>
          <a:lstStyle/>
          <a:p>
            <a:r>
              <a:rPr kumimoji="1" lang="ja-JP" altLang="en-US" dirty="0"/>
              <a:t>ハラスメント対策強化に係わる運営基準について</a:t>
            </a:r>
          </a:p>
        </p:txBody>
      </p:sp>
      <p:sp>
        <p:nvSpPr>
          <p:cNvPr id="3" name="コンテンツ プレースホルダー 2">
            <a:extLst>
              <a:ext uri="{FF2B5EF4-FFF2-40B4-BE49-F238E27FC236}">
                <a16:creationId xmlns:a16="http://schemas.microsoft.com/office/drawing/2014/main" id="{C0052FCE-DAD0-4051-A597-F52B570E8E0F}"/>
              </a:ext>
            </a:extLst>
          </p:cNvPr>
          <p:cNvSpPr>
            <a:spLocks noGrp="1"/>
          </p:cNvSpPr>
          <p:nvPr>
            <p:ph idx="1"/>
          </p:nvPr>
        </p:nvSpPr>
        <p:spPr/>
        <p:txBody>
          <a:bodyPr/>
          <a:lstStyle/>
          <a:p>
            <a:r>
              <a:rPr kumimoji="1" lang="en-US" altLang="ja-JP" dirty="0"/>
              <a:t>〈</a:t>
            </a:r>
            <a:r>
              <a:rPr kumimoji="1" lang="ja-JP" altLang="en-US" dirty="0"/>
              <a:t>概要</a:t>
            </a:r>
            <a:r>
              <a:rPr kumimoji="1" lang="en-US" altLang="ja-JP" dirty="0"/>
              <a:t>〉</a:t>
            </a:r>
          </a:p>
          <a:p>
            <a:pPr marL="0" indent="0">
              <a:lnSpc>
                <a:spcPts val="1500"/>
              </a:lnSpc>
              <a:buNone/>
            </a:pPr>
            <a:r>
              <a:rPr kumimoji="1" lang="ja-JP" altLang="en-US" dirty="0"/>
              <a:t>　令和３年４月の制度改正により、介護サービス事業者の適切な</a:t>
            </a:r>
            <a:r>
              <a:rPr kumimoji="1" lang="ja-JP" altLang="en-US" dirty="0" smtClean="0"/>
              <a:t>ハラスメント対</a:t>
            </a:r>
            <a:endParaRPr kumimoji="1" lang="en-US" altLang="ja-JP" dirty="0" smtClean="0"/>
          </a:p>
          <a:p>
            <a:pPr marL="0" indent="0">
              <a:lnSpc>
                <a:spcPts val="1500"/>
              </a:lnSpc>
              <a:buNone/>
            </a:pPr>
            <a:r>
              <a:rPr kumimoji="1" lang="ja-JP" altLang="en-US" dirty="0" smtClean="0"/>
              <a:t>　策</a:t>
            </a:r>
            <a:r>
              <a:rPr kumimoji="1" lang="ja-JP" altLang="en-US" dirty="0"/>
              <a:t>を強化する観点から、男女雇用機会均等法におけるハラスメント対策に</a:t>
            </a:r>
            <a:r>
              <a:rPr kumimoji="1" lang="ja-JP" altLang="en-US" dirty="0" smtClean="0"/>
              <a:t>関す</a:t>
            </a:r>
            <a:endParaRPr kumimoji="1" lang="en-US" altLang="ja-JP" dirty="0" smtClean="0"/>
          </a:p>
          <a:p>
            <a:pPr marL="0" indent="0">
              <a:lnSpc>
                <a:spcPts val="1500"/>
              </a:lnSpc>
              <a:buNone/>
            </a:pPr>
            <a:r>
              <a:rPr lang="ja-JP" altLang="en-US" dirty="0"/>
              <a:t>　</a:t>
            </a:r>
            <a:r>
              <a:rPr kumimoji="1" lang="ja-JP" altLang="en-US" dirty="0" err="1" smtClean="0"/>
              <a:t>る</a:t>
            </a:r>
            <a:r>
              <a:rPr kumimoji="1" lang="ja-JP" altLang="en-US" dirty="0"/>
              <a:t>事業者の責務を踏まえつつ、ハラスメント対策が求められることと</a:t>
            </a:r>
            <a:r>
              <a:rPr kumimoji="1" lang="ja-JP" altLang="en-US" dirty="0" smtClean="0"/>
              <a:t>なりまし</a:t>
            </a:r>
            <a:endParaRPr kumimoji="1" lang="en-US" altLang="ja-JP" dirty="0" smtClean="0"/>
          </a:p>
          <a:p>
            <a:pPr marL="0" indent="0">
              <a:lnSpc>
                <a:spcPts val="1500"/>
              </a:lnSpc>
              <a:buNone/>
            </a:pPr>
            <a:r>
              <a:rPr lang="ja-JP" altLang="en-US" dirty="0" smtClean="0"/>
              <a:t>　</a:t>
            </a:r>
            <a:r>
              <a:rPr kumimoji="1" lang="ja-JP" altLang="en-US" dirty="0" smtClean="0"/>
              <a:t>た</a:t>
            </a:r>
            <a:r>
              <a:rPr kumimoji="1" lang="ja-JP" altLang="en-US" dirty="0"/>
              <a:t>。</a:t>
            </a:r>
            <a:endParaRPr kumimoji="1" lang="en-US" altLang="ja-JP" dirty="0"/>
          </a:p>
          <a:p>
            <a:pPr marL="0" indent="0">
              <a:lnSpc>
                <a:spcPts val="1500"/>
              </a:lnSpc>
              <a:buNone/>
            </a:pPr>
            <a:r>
              <a:rPr lang="ja-JP" altLang="en-US" dirty="0"/>
              <a:t>　併せて、留意事項通知で、カスタマーハラスメント防止のための方針の</a:t>
            </a:r>
            <a:r>
              <a:rPr lang="ja-JP" altLang="en-US" dirty="0" smtClean="0"/>
              <a:t>明確化</a:t>
            </a:r>
            <a:endParaRPr lang="en-US" altLang="ja-JP" dirty="0" smtClean="0"/>
          </a:p>
          <a:p>
            <a:pPr marL="0" indent="0">
              <a:lnSpc>
                <a:spcPts val="1500"/>
              </a:lnSpc>
              <a:buNone/>
            </a:pPr>
            <a:r>
              <a:rPr lang="ja-JP" altLang="en-US" dirty="0"/>
              <a:t>　</a:t>
            </a:r>
            <a:r>
              <a:rPr lang="ja-JP" altLang="en-US" dirty="0" smtClean="0"/>
              <a:t>等</a:t>
            </a:r>
            <a:r>
              <a:rPr lang="ja-JP" altLang="en-US" dirty="0"/>
              <a:t>の必要な措置を講じることも推奨しています。</a:t>
            </a:r>
            <a:endParaRPr lang="en-US" altLang="ja-JP" dirty="0"/>
          </a:p>
          <a:p>
            <a:pPr marL="0" indent="0">
              <a:buNone/>
            </a:pPr>
            <a:endParaRPr kumimoji="1" lang="en-US" altLang="ja-JP" dirty="0"/>
          </a:p>
        </p:txBody>
      </p:sp>
    </p:spTree>
    <p:extLst>
      <p:ext uri="{BB962C8B-B14F-4D97-AF65-F5344CB8AC3E}">
        <p14:creationId xmlns:p14="http://schemas.microsoft.com/office/powerpoint/2010/main" val="1997456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821FF-C762-4AC8-8D0B-786DD2C8CA5E}"/>
              </a:ext>
            </a:extLst>
          </p:cNvPr>
          <p:cNvSpPr>
            <a:spLocks noGrp="1"/>
          </p:cNvSpPr>
          <p:nvPr>
            <p:ph type="title"/>
          </p:nvPr>
        </p:nvSpPr>
        <p:spPr/>
        <p:txBody>
          <a:bodyPr/>
          <a:lstStyle/>
          <a:p>
            <a:r>
              <a:rPr kumimoji="1" lang="ja-JP" altLang="en-US" dirty="0"/>
              <a:t>運営基準</a:t>
            </a:r>
            <a:r>
              <a:rPr lang="ja-JP" altLang="en-US" dirty="0"/>
              <a:t>の変更すべき点</a:t>
            </a:r>
            <a:endParaRPr kumimoji="1" lang="ja-JP" altLang="en-US" dirty="0"/>
          </a:p>
        </p:txBody>
      </p:sp>
      <p:sp>
        <p:nvSpPr>
          <p:cNvPr id="3" name="コンテンツ プレースホルダー 2">
            <a:extLst>
              <a:ext uri="{FF2B5EF4-FFF2-40B4-BE49-F238E27FC236}">
                <a16:creationId xmlns:a16="http://schemas.microsoft.com/office/drawing/2014/main" id="{959F0A87-DFDC-443F-A512-13C4B8A02A2C}"/>
              </a:ext>
            </a:extLst>
          </p:cNvPr>
          <p:cNvSpPr>
            <a:spLocks noGrp="1"/>
          </p:cNvSpPr>
          <p:nvPr>
            <p:ph idx="1"/>
          </p:nvPr>
        </p:nvSpPr>
        <p:spPr>
          <a:xfrm>
            <a:off x="677334" y="1300480"/>
            <a:ext cx="8596668" cy="5120640"/>
          </a:xfrm>
        </p:spPr>
        <p:txBody>
          <a:bodyPr>
            <a:normAutofit/>
          </a:bodyPr>
          <a:lstStyle/>
          <a:p>
            <a:r>
              <a:rPr kumimoji="1" lang="en-US" altLang="ja-JP" dirty="0"/>
              <a:t>〈</a:t>
            </a:r>
            <a:r>
              <a:rPr kumimoji="1" lang="ja-JP" altLang="en-US" dirty="0"/>
              <a:t>事業主が講ずべき措置の主な内容</a:t>
            </a:r>
            <a:r>
              <a:rPr kumimoji="1" lang="en-US" altLang="ja-JP" dirty="0"/>
              <a:t>〉</a:t>
            </a:r>
          </a:p>
          <a:p>
            <a:pPr marL="0" indent="0">
              <a:buNone/>
            </a:pPr>
            <a:r>
              <a:rPr kumimoji="1" lang="ja-JP" altLang="en-US" dirty="0"/>
              <a:t>　</a:t>
            </a:r>
            <a:r>
              <a:rPr kumimoji="1" lang="ja-JP" altLang="en-US" sz="1900" b="1" dirty="0"/>
              <a:t>１　事業主の方針等の明確化及びその周知・啓発</a:t>
            </a:r>
            <a:endParaRPr kumimoji="1" lang="en-US" altLang="ja-JP" sz="1900" b="1" dirty="0"/>
          </a:p>
          <a:p>
            <a:pPr marL="0" indent="0">
              <a:lnSpc>
                <a:spcPts val="1500"/>
              </a:lnSpc>
              <a:buNone/>
            </a:pPr>
            <a:r>
              <a:rPr kumimoji="1" lang="ja-JP" altLang="en-US" dirty="0"/>
              <a:t>　　</a:t>
            </a:r>
            <a:r>
              <a:rPr lang="ja-JP" altLang="en-US" dirty="0"/>
              <a:t>職場におけるハラスメントの内容及びハラスメントを行っては</a:t>
            </a:r>
            <a:r>
              <a:rPr lang="ja-JP" altLang="en-US" dirty="0" smtClean="0"/>
              <a:t>ならない</a:t>
            </a:r>
            <a:endParaRPr lang="en-US" altLang="ja-JP" dirty="0" smtClean="0"/>
          </a:p>
          <a:p>
            <a:pPr marL="0" indent="0">
              <a:lnSpc>
                <a:spcPts val="1500"/>
              </a:lnSpc>
              <a:buNone/>
            </a:pPr>
            <a:r>
              <a:rPr lang="ja-JP" altLang="en-US" dirty="0"/>
              <a:t>　</a:t>
            </a:r>
            <a:r>
              <a:rPr lang="ja-JP" altLang="en-US" dirty="0" smtClean="0"/>
              <a:t>　</a:t>
            </a:r>
            <a:r>
              <a:rPr lang="ja-JP" altLang="en-US" dirty="0" smtClean="0"/>
              <a:t>旨</a:t>
            </a:r>
            <a:r>
              <a:rPr lang="ja-JP" altLang="en-US" dirty="0"/>
              <a:t>の</a:t>
            </a:r>
            <a:r>
              <a:rPr lang="ja-JP" altLang="en-US" dirty="0" smtClean="0"/>
              <a:t>方針を明確化</a:t>
            </a:r>
            <a:r>
              <a:rPr lang="ja-JP" altLang="en-US" dirty="0"/>
              <a:t>し、従業者へ周知・啓発すること。</a:t>
            </a:r>
            <a:endParaRPr lang="en-US" altLang="ja-JP" dirty="0"/>
          </a:p>
          <a:p>
            <a:pPr marL="0" indent="0">
              <a:buNone/>
            </a:pPr>
            <a:r>
              <a:rPr kumimoji="1" lang="ja-JP" altLang="en-US" dirty="0"/>
              <a:t>　</a:t>
            </a:r>
            <a:r>
              <a:rPr kumimoji="1" lang="ja-JP" altLang="en-US" sz="1900" b="1" dirty="0"/>
              <a:t>２　ハラスメントに関する相談・苦情等に応じ、適切な対応のために</a:t>
            </a:r>
            <a:r>
              <a:rPr kumimoji="1" lang="ja-JP" altLang="en-US" sz="1900" b="1" dirty="0" smtClean="0"/>
              <a:t>必要</a:t>
            </a:r>
            <a:endParaRPr kumimoji="1" lang="en-US" altLang="ja-JP" sz="1900" b="1" dirty="0" smtClean="0"/>
          </a:p>
          <a:p>
            <a:pPr marL="0" indent="0">
              <a:buNone/>
            </a:pPr>
            <a:r>
              <a:rPr lang="ja-JP" altLang="en-US" sz="1900" b="1" dirty="0"/>
              <a:t>　</a:t>
            </a:r>
            <a:r>
              <a:rPr lang="ja-JP" altLang="en-US" sz="1900" b="1" dirty="0" smtClean="0"/>
              <a:t>　　</a:t>
            </a:r>
            <a:r>
              <a:rPr kumimoji="1" lang="ja-JP" altLang="en-US" sz="1900" b="1" dirty="0" smtClean="0"/>
              <a:t>な</a:t>
            </a:r>
            <a:r>
              <a:rPr kumimoji="1" lang="ja-JP" altLang="en-US" sz="1900" b="1" dirty="0" smtClean="0"/>
              <a:t>体制の</a:t>
            </a:r>
            <a:r>
              <a:rPr kumimoji="1" lang="ja-JP" altLang="en-US" sz="1900" b="1" dirty="0"/>
              <a:t>構築</a:t>
            </a:r>
            <a:endParaRPr kumimoji="1" lang="en-US" altLang="ja-JP" sz="1900" b="1" dirty="0"/>
          </a:p>
          <a:p>
            <a:pPr marL="0" indent="0">
              <a:lnSpc>
                <a:spcPts val="1500"/>
              </a:lnSpc>
              <a:buNone/>
            </a:pPr>
            <a:r>
              <a:rPr kumimoji="1" lang="ja-JP" altLang="en-US" dirty="0"/>
              <a:t>　　</a:t>
            </a:r>
            <a:r>
              <a:rPr lang="ja-JP" altLang="en-US" dirty="0"/>
              <a:t>相談（苦情を含む。以下同じ。）に応じ、適切に対応するために必要</a:t>
            </a:r>
            <a:r>
              <a:rPr lang="ja-JP" altLang="en-US" dirty="0" smtClean="0"/>
              <a:t>な体制</a:t>
            </a:r>
            <a:endParaRPr lang="en-US" altLang="ja-JP" dirty="0" smtClean="0"/>
          </a:p>
          <a:p>
            <a:pPr marL="0" indent="0">
              <a:lnSpc>
                <a:spcPts val="1500"/>
              </a:lnSpc>
              <a:buNone/>
            </a:pPr>
            <a:r>
              <a:rPr lang="ja-JP" altLang="en-US" dirty="0"/>
              <a:t>　</a:t>
            </a:r>
            <a:r>
              <a:rPr lang="ja-JP" altLang="en-US" dirty="0" smtClean="0"/>
              <a:t>　</a:t>
            </a:r>
            <a:r>
              <a:rPr lang="ja-JP" altLang="en-US" dirty="0" smtClean="0"/>
              <a:t>の</a:t>
            </a:r>
            <a:r>
              <a:rPr lang="ja-JP" altLang="en-US" dirty="0" smtClean="0"/>
              <a:t>整備</a:t>
            </a:r>
            <a:r>
              <a:rPr lang="ja-JP" altLang="en-US" dirty="0"/>
              <a:t>相談に対応する担当者をあらかじめ定めること等により、</a:t>
            </a:r>
            <a:r>
              <a:rPr lang="ja-JP" altLang="en-US" dirty="0" smtClean="0"/>
              <a:t>相談</a:t>
            </a:r>
            <a:r>
              <a:rPr lang="ja-JP" altLang="en-US" dirty="0"/>
              <a:t>への</a:t>
            </a:r>
            <a:r>
              <a:rPr lang="ja-JP" altLang="en-US" dirty="0" smtClean="0"/>
              <a:t>対</a:t>
            </a:r>
            <a:endParaRPr lang="en-US" altLang="ja-JP" dirty="0" smtClean="0"/>
          </a:p>
          <a:p>
            <a:pPr marL="0" indent="0">
              <a:lnSpc>
                <a:spcPts val="1500"/>
              </a:lnSpc>
              <a:buNone/>
            </a:pPr>
            <a:r>
              <a:rPr lang="ja-JP" altLang="en-US" dirty="0"/>
              <a:t>　</a:t>
            </a:r>
            <a:r>
              <a:rPr lang="ja-JP" altLang="en-US" dirty="0" smtClean="0"/>
              <a:t>　</a:t>
            </a:r>
            <a:r>
              <a:rPr lang="ja-JP" altLang="en-US" dirty="0" smtClean="0"/>
              <a:t>応のため</a:t>
            </a:r>
            <a:r>
              <a:rPr lang="ja-JP" altLang="en-US" dirty="0"/>
              <a:t>の窓口をあらかじめ定め、労働者に周知すること。</a:t>
            </a:r>
            <a:endParaRPr lang="en-US" altLang="ja-JP" dirty="0"/>
          </a:p>
          <a:p>
            <a:pPr marL="0" indent="0">
              <a:lnSpc>
                <a:spcPts val="1500"/>
              </a:lnSpc>
              <a:buNone/>
            </a:pPr>
            <a:r>
              <a:rPr lang="ja-JP" altLang="en-US" dirty="0"/>
              <a:t>　　</a:t>
            </a:r>
            <a:endParaRPr lang="en-US" altLang="ja-JP" dirty="0" smtClean="0"/>
          </a:p>
          <a:p>
            <a:pPr marL="0" indent="0">
              <a:lnSpc>
                <a:spcPts val="1500"/>
              </a:lnSpc>
              <a:buNone/>
            </a:pPr>
            <a:r>
              <a:rPr lang="ja-JP" altLang="en-US" dirty="0"/>
              <a:t>　</a:t>
            </a:r>
            <a:r>
              <a:rPr lang="ja-JP" altLang="en-US" dirty="0" smtClean="0"/>
              <a:t>　</a:t>
            </a:r>
            <a:r>
              <a:rPr lang="en-US" altLang="ja-JP" dirty="0" smtClean="0"/>
              <a:t>※</a:t>
            </a:r>
            <a:r>
              <a:rPr lang="ja-JP" altLang="en-US" dirty="0"/>
              <a:t>上記以外に、カスタマーハラスメント防止のための相談体制の整備、</a:t>
            </a:r>
            <a:r>
              <a:rPr lang="ja-JP" altLang="en-US" dirty="0" smtClean="0"/>
              <a:t>被害</a:t>
            </a:r>
            <a:endParaRPr lang="en-US" altLang="ja-JP" dirty="0" smtClean="0"/>
          </a:p>
          <a:p>
            <a:pPr marL="0" indent="0">
              <a:lnSpc>
                <a:spcPts val="1500"/>
              </a:lnSpc>
              <a:buNone/>
            </a:pPr>
            <a:r>
              <a:rPr lang="ja-JP" altLang="en-US" dirty="0"/>
              <a:t>　</a:t>
            </a:r>
            <a:r>
              <a:rPr lang="ja-JP" altLang="en-US" dirty="0" smtClean="0"/>
              <a:t>　　</a:t>
            </a:r>
            <a:r>
              <a:rPr lang="ja-JP" altLang="en-US" dirty="0" smtClean="0"/>
              <a:t>者</a:t>
            </a:r>
            <a:r>
              <a:rPr lang="ja-JP" altLang="en-US" dirty="0"/>
              <a:t>への配慮の取組（メンタルヘルス対策、２人以上による対応等）、</a:t>
            </a:r>
            <a:r>
              <a:rPr lang="ja-JP" altLang="en-US" dirty="0" smtClean="0"/>
              <a:t>被害</a:t>
            </a:r>
            <a:endParaRPr lang="en-US" altLang="ja-JP" dirty="0" smtClean="0"/>
          </a:p>
          <a:p>
            <a:pPr marL="0" indent="0">
              <a:lnSpc>
                <a:spcPts val="1500"/>
              </a:lnSpc>
              <a:buNone/>
            </a:pPr>
            <a:r>
              <a:rPr lang="ja-JP" altLang="en-US" dirty="0"/>
              <a:t>　</a:t>
            </a:r>
            <a:r>
              <a:rPr lang="ja-JP" altLang="en-US" dirty="0" smtClean="0"/>
              <a:t>　　</a:t>
            </a:r>
            <a:r>
              <a:rPr lang="ja-JP" altLang="en-US" dirty="0" smtClean="0"/>
              <a:t>防止</a:t>
            </a:r>
            <a:r>
              <a:rPr lang="ja-JP" altLang="en-US" dirty="0"/>
              <a:t>のための取組（マニュアルの作成、研修の実施等）を実施すること</a:t>
            </a:r>
            <a:r>
              <a:rPr lang="ja-JP" altLang="en-US" dirty="0" smtClean="0"/>
              <a:t>が</a:t>
            </a:r>
            <a:endParaRPr lang="en-US" altLang="ja-JP" dirty="0" smtClean="0"/>
          </a:p>
          <a:p>
            <a:pPr marL="0" indent="0">
              <a:lnSpc>
                <a:spcPts val="1500"/>
              </a:lnSpc>
              <a:buNone/>
            </a:pPr>
            <a:r>
              <a:rPr lang="ja-JP" altLang="en-US" dirty="0"/>
              <a:t>　</a:t>
            </a:r>
            <a:r>
              <a:rPr lang="ja-JP" altLang="en-US" dirty="0" smtClean="0"/>
              <a:t>　　</a:t>
            </a:r>
            <a:r>
              <a:rPr lang="ja-JP" altLang="en-US" dirty="0" smtClean="0"/>
              <a:t>望ましい</a:t>
            </a:r>
            <a:r>
              <a:rPr lang="ja-JP" altLang="en-US" dirty="0"/>
              <a:t>。</a:t>
            </a:r>
          </a:p>
        </p:txBody>
      </p:sp>
    </p:spTree>
    <p:extLst>
      <p:ext uri="{BB962C8B-B14F-4D97-AF65-F5344CB8AC3E}">
        <p14:creationId xmlns:p14="http://schemas.microsoft.com/office/powerpoint/2010/main" val="92814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04530-EF60-4808-92EF-B952BD75AE18}"/>
              </a:ext>
            </a:extLst>
          </p:cNvPr>
          <p:cNvSpPr>
            <a:spLocks noGrp="1"/>
          </p:cNvSpPr>
          <p:nvPr>
            <p:ph type="title"/>
          </p:nvPr>
        </p:nvSpPr>
        <p:spPr/>
        <p:txBody>
          <a:bodyPr>
            <a:normAutofit/>
          </a:bodyPr>
          <a:lstStyle/>
          <a:p>
            <a:r>
              <a:rPr kumimoji="1" lang="ja-JP" altLang="en-US" dirty="0"/>
              <a:t>職場におけるハラスメントの内容①</a:t>
            </a:r>
          </a:p>
        </p:txBody>
      </p:sp>
      <p:sp>
        <p:nvSpPr>
          <p:cNvPr id="3" name="コンテンツ プレースホルダー 2">
            <a:extLst>
              <a:ext uri="{FF2B5EF4-FFF2-40B4-BE49-F238E27FC236}">
                <a16:creationId xmlns:a16="http://schemas.microsoft.com/office/drawing/2014/main" id="{F8F0E253-BBC7-4BD1-8035-7F3E9F089485}"/>
              </a:ext>
            </a:extLst>
          </p:cNvPr>
          <p:cNvSpPr>
            <a:spLocks noGrp="1"/>
          </p:cNvSpPr>
          <p:nvPr>
            <p:ph idx="1"/>
          </p:nvPr>
        </p:nvSpPr>
        <p:spPr/>
        <p:txBody>
          <a:bodyPr>
            <a:normAutofit fontScale="92500" lnSpcReduction="10000"/>
          </a:bodyPr>
          <a:lstStyle/>
          <a:p>
            <a:pPr marL="0" indent="0">
              <a:buNone/>
            </a:pPr>
            <a:r>
              <a:rPr kumimoji="1" lang="en-US" altLang="ja-JP" dirty="0"/>
              <a:t>〈</a:t>
            </a:r>
            <a:r>
              <a:rPr lang="ja-JP" altLang="en-US" dirty="0"/>
              <a:t>制度改正において盛り込むべきハラスメント</a:t>
            </a:r>
            <a:r>
              <a:rPr kumimoji="1" lang="en-US" altLang="ja-JP" dirty="0"/>
              <a:t>〉</a:t>
            </a:r>
          </a:p>
          <a:p>
            <a:r>
              <a:rPr kumimoji="1" lang="ja-JP" altLang="en-US" b="1" dirty="0"/>
              <a:t>パワーハラスメント</a:t>
            </a:r>
            <a:endParaRPr kumimoji="1" lang="en-US" altLang="ja-JP" b="1" dirty="0"/>
          </a:p>
          <a:p>
            <a:pPr marL="0" indent="0">
              <a:buNone/>
            </a:pPr>
            <a:r>
              <a:rPr lang="ja-JP" altLang="en-US" dirty="0"/>
              <a:t>　職場において、職務上の地位等の優越的な関係を背景とした言動であって、業務上必要かつ相当な範囲を超えたものにより、職員の就業環境が害される行為</a:t>
            </a:r>
            <a:endParaRPr lang="en-US" altLang="ja-JP" dirty="0"/>
          </a:p>
          <a:p>
            <a:pPr indent="0" algn="l">
              <a:buNone/>
            </a:pPr>
            <a:r>
              <a:rPr lang="ja-JP" altLang="ja-JP" dirty="0"/>
              <a:t>ア．身体的な攻撃（暴行・障害等）</a:t>
            </a:r>
          </a:p>
          <a:p>
            <a:pPr indent="0" algn="l">
              <a:buNone/>
            </a:pPr>
            <a:r>
              <a:rPr lang="ja-JP" altLang="ja-JP" dirty="0"/>
              <a:t>イ．精神的な攻撃（脅迫・名誉棄損・侮辱・ひどい暴言等）</a:t>
            </a:r>
          </a:p>
          <a:p>
            <a:pPr indent="0" algn="l">
              <a:buNone/>
            </a:pPr>
            <a:r>
              <a:rPr lang="ja-JP" altLang="ja-JP" dirty="0"/>
              <a:t>ウ．人間関係の切り離し（隔離・仲間はずれ・無視等）</a:t>
            </a:r>
          </a:p>
          <a:p>
            <a:pPr indent="0" algn="l">
              <a:buNone/>
            </a:pPr>
            <a:r>
              <a:rPr lang="ja-JP" altLang="ja-JP" dirty="0"/>
              <a:t>エ．過少な要求（仕事の抑制・能力とかけ離れた程度の低い職務の命令等）</a:t>
            </a:r>
          </a:p>
          <a:p>
            <a:pPr indent="0">
              <a:buNone/>
            </a:pPr>
            <a:r>
              <a:rPr lang="ja-JP" altLang="ja-JP" dirty="0"/>
              <a:t>オ．過大な要求（業務上明らかに不要なことや遂行不可能なことの強制・</a:t>
            </a:r>
            <a:r>
              <a:rPr lang="ja-JP" altLang="ja-JP" dirty="0" smtClean="0"/>
              <a:t>仕事</a:t>
            </a:r>
            <a:r>
              <a:rPr lang="ja-JP" altLang="ja-JP" dirty="0"/>
              <a:t>の</a:t>
            </a:r>
            <a:r>
              <a:rPr lang="ja-JP" altLang="ja-JP" dirty="0" smtClean="0"/>
              <a:t>妨</a:t>
            </a:r>
            <a:endParaRPr lang="en-US" altLang="ja-JP" dirty="0" smtClean="0"/>
          </a:p>
          <a:p>
            <a:pPr indent="0">
              <a:buNone/>
            </a:pPr>
            <a:r>
              <a:rPr lang="ja-JP" altLang="en-US" dirty="0"/>
              <a:t>　</a:t>
            </a:r>
            <a:r>
              <a:rPr lang="ja-JP" altLang="en-US" dirty="0" smtClean="0"/>
              <a:t>　</a:t>
            </a:r>
            <a:r>
              <a:rPr lang="ja-JP" altLang="ja-JP" dirty="0" smtClean="0"/>
              <a:t>害</a:t>
            </a:r>
            <a:r>
              <a:rPr lang="ja-JP" altLang="ja-JP" dirty="0"/>
              <a:t>等</a:t>
            </a:r>
            <a:r>
              <a:rPr lang="ja-JP" altLang="ja-JP" dirty="0" smtClean="0"/>
              <a:t>）</a:t>
            </a:r>
            <a:endParaRPr lang="en-US" altLang="ja-JP" dirty="0" smtClean="0"/>
          </a:p>
          <a:p>
            <a:pPr indent="0">
              <a:buNone/>
            </a:pPr>
            <a:r>
              <a:rPr lang="ja-JP" altLang="ja-JP" dirty="0"/>
              <a:t>カ．個の侵害（プライベートへの過度な立入り等</a:t>
            </a:r>
            <a:r>
              <a:rPr lang="ja-JP" altLang="ja-JP" dirty="0" smtClean="0"/>
              <a:t>）</a:t>
            </a:r>
            <a:r>
              <a:rPr lang="ja-JP" altLang="ja-JP" dirty="0"/>
              <a:t>　</a:t>
            </a:r>
            <a:endParaRPr lang="en-US" altLang="ja-JP" dirty="0"/>
          </a:p>
          <a:p>
            <a:pPr marL="0" indent="0">
              <a:buNone/>
            </a:pPr>
            <a:endParaRPr lang="en-US" altLang="ja-JP" dirty="0"/>
          </a:p>
        </p:txBody>
      </p:sp>
    </p:spTree>
    <p:extLst>
      <p:ext uri="{BB962C8B-B14F-4D97-AF65-F5344CB8AC3E}">
        <p14:creationId xmlns:p14="http://schemas.microsoft.com/office/powerpoint/2010/main" val="46355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8EDE1D-0020-4850-ADE9-F7A31A30AF59}"/>
              </a:ext>
            </a:extLst>
          </p:cNvPr>
          <p:cNvSpPr>
            <a:spLocks noGrp="1"/>
          </p:cNvSpPr>
          <p:nvPr>
            <p:ph type="title"/>
          </p:nvPr>
        </p:nvSpPr>
        <p:spPr/>
        <p:txBody>
          <a:bodyPr/>
          <a:lstStyle/>
          <a:p>
            <a:r>
              <a:rPr kumimoji="1" lang="ja-JP" altLang="en-US" dirty="0"/>
              <a:t>職場におけるハラスメントの内容②</a:t>
            </a:r>
          </a:p>
        </p:txBody>
      </p:sp>
      <p:sp>
        <p:nvSpPr>
          <p:cNvPr id="3" name="コンテンツ プレースホルダー 2">
            <a:extLst>
              <a:ext uri="{FF2B5EF4-FFF2-40B4-BE49-F238E27FC236}">
                <a16:creationId xmlns:a16="http://schemas.microsoft.com/office/drawing/2014/main" id="{1261AAD2-9426-4FE7-A942-FFFDE5D7CEA9}"/>
              </a:ext>
            </a:extLst>
          </p:cNvPr>
          <p:cNvSpPr>
            <a:spLocks noGrp="1"/>
          </p:cNvSpPr>
          <p:nvPr>
            <p:ph idx="1"/>
          </p:nvPr>
        </p:nvSpPr>
        <p:spPr/>
        <p:txBody>
          <a:bodyPr>
            <a:normAutofit/>
          </a:bodyPr>
          <a:lstStyle/>
          <a:p>
            <a:r>
              <a:rPr lang="ja-JP" altLang="en-US" b="1" dirty="0"/>
              <a:t>セクシャルハラスメント</a:t>
            </a:r>
            <a:endParaRPr lang="en-US" altLang="ja-JP" b="1" dirty="0"/>
          </a:p>
          <a:p>
            <a:pPr marL="0" indent="0" algn="l">
              <a:lnSpc>
                <a:spcPts val="1500"/>
              </a:lnSpc>
              <a:buNone/>
            </a:pPr>
            <a:r>
              <a:rPr lang="ja-JP" altLang="en-US" dirty="0"/>
              <a:t>　</a:t>
            </a:r>
            <a:r>
              <a:rPr lang="ja-JP" altLang="ja-JP" dirty="0"/>
              <a:t>職場において、性的な関心や欲求に基づく言動や性別・性的指向・性自認に</a:t>
            </a:r>
            <a:r>
              <a:rPr lang="ja-JP" altLang="ja-JP" dirty="0" smtClean="0"/>
              <a:t>関</a:t>
            </a:r>
            <a:endParaRPr lang="en-US" altLang="ja-JP" dirty="0" smtClean="0"/>
          </a:p>
          <a:p>
            <a:pPr marL="0" indent="0" algn="l">
              <a:lnSpc>
                <a:spcPts val="1500"/>
              </a:lnSpc>
              <a:buNone/>
            </a:pPr>
            <a:r>
              <a:rPr lang="ja-JP" altLang="en-US" dirty="0"/>
              <a:t>　</a:t>
            </a:r>
            <a:r>
              <a:rPr lang="ja-JP" altLang="ja-JP" dirty="0" smtClean="0"/>
              <a:t>する</a:t>
            </a:r>
            <a:r>
              <a:rPr lang="ja-JP" altLang="ja-JP" dirty="0"/>
              <a:t>偏見等に基づく言動によって不快又は不利益を与え、職場環境が</a:t>
            </a:r>
            <a:r>
              <a:rPr lang="ja-JP" altLang="ja-JP" dirty="0" smtClean="0"/>
              <a:t>害される</a:t>
            </a:r>
            <a:endParaRPr lang="en-US" altLang="ja-JP" dirty="0" smtClean="0"/>
          </a:p>
          <a:p>
            <a:pPr marL="0" indent="0" algn="l">
              <a:lnSpc>
                <a:spcPts val="1500"/>
              </a:lnSpc>
              <a:buNone/>
            </a:pPr>
            <a:r>
              <a:rPr lang="ja-JP" altLang="en-US" dirty="0"/>
              <a:t>　</a:t>
            </a:r>
            <a:r>
              <a:rPr lang="ja-JP" altLang="ja-JP" dirty="0" smtClean="0"/>
              <a:t>行為</a:t>
            </a:r>
            <a:r>
              <a:rPr lang="ja-JP" altLang="ja-JP" dirty="0"/>
              <a:t>で、下記のようなものをいう。</a:t>
            </a:r>
          </a:p>
          <a:p>
            <a:pPr marL="457200" indent="-457200" algn="l"/>
            <a:r>
              <a:rPr lang="ja-JP" altLang="ja-JP" dirty="0"/>
              <a:t>ア．性的な内容の発言（性的な事実関係を尋ねること、性的な内容の情報や噂等を流布すること、性的な冗談やからかい、性に関する偏見に基づく発言、個人的な性的体験談を話すこと等）</a:t>
            </a:r>
          </a:p>
          <a:p>
            <a:pPr marL="457200" indent="-457200" algn="l"/>
            <a:r>
              <a:rPr lang="ja-JP" altLang="ja-JP" dirty="0"/>
              <a:t>イ．性的な行動（性的な関係を強要すること、性的な内容の電話、手紙、メール等を送ること、身体に不必要に接触すること、食事やデートに執拗に誘うこと、性別の偏見により職務内容を決めること、酒席でのお酌やデュエット等の強要等）</a:t>
            </a:r>
            <a:endParaRPr lang="ja-JP" altLang="en-US" dirty="0"/>
          </a:p>
        </p:txBody>
      </p:sp>
    </p:spTree>
    <p:extLst>
      <p:ext uri="{BB962C8B-B14F-4D97-AF65-F5344CB8AC3E}">
        <p14:creationId xmlns:p14="http://schemas.microsoft.com/office/powerpoint/2010/main" val="98531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64EDFE-A8E1-4105-B89C-148B1CD4DD57}"/>
              </a:ext>
            </a:extLst>
          </p:cNvPr>
          <p:cNvSpPr>
            <a:spLocks noGrp="1"/>
          </p:cNvSpPr>
          <p:nvPr>
            <p:ph type="title"/>
          </p:nvPr>
        </p:nvSpPr>
        <p:spPr/>
        <p:txBody>
          <a:bodyPr/>
          <a:lstStyle/>
          <a:p>
            <a:r>
              <a:rPr kumimoji="1" lang="ja-JP" altLang="en-US" dirty="0"/>
              <a:t>職場におけるハラスメントの内容③</a:t>
            </a:r>
          </a:p>
        </p:txBody>
      </p:sp>
      <p:sp>
        <p:nvSpPr>
          <p:cNvPr id="3" name="コンテンツ プレースホルダー 2">
            <a:extLst>
              <a:ext uri="{FF2B5EF4-FFF2-40B4-BE49-F238E27FC236}">
                <a16:creationId xmlns:a16="http://schemas.microsoft.com/office/drawing/2014/main" id="{192C5B91-A0B1-4629-ADEA-5A7E6DA6F4AC}"/>
              </a:ext>
            </a:extLst>
          </p:cNvPr>
          <p:cNvSpPr>
            <a:spLocks noGrp="1"/>
          </p:cNvSpPr>
          <p:nvPr>
            <p:ph idx="1"/>
          </p:nvPr>
        </p:nvSpPr>
        <p:spPr/>
        <p:txBody>
          <a:bodyPr/>
          <a:lstStyle/>
          <a:p>
            <a:r>
              <a:rPr kumimoji="1" lang="ja-JP" altLang="en-US" b="1" dirty="0"/>
              <a:t>妊娠、出産、育児、介護等に起因するハラスメント</a:t>
            </a:r>
            <a:endParaRPr kumimoji="1" lang="en-US" altLang="ja-JP" b="1" dirty="0"/>
          </a:p>
          <a:p>
            <a:pPr marL="0" indent="0" algn="l">
              <a:lnSpc>
                <a:spcPts val="1500"/>
              </a:lnSpc>
              <a:buNone/>
            </a:pPr>
            <a:r>
              <a:rPr lang="ja-JP" altLang="en-US" dirty="0"/>
              <a:t>　</a:t>
            </a:r>
            <a:r>
              <a:rPr lang="ja-JP" altLang="ja-JP" dirty="0"/>
              <a:t>職場において、妊娠・出産や育児・介護にかかる休業等の利用に関する言動</a:t>
            </a:r>
            <a:r>
              <a:rPr lang="ja-JP" altLang="ja-JP" dirty="0" smtClean="0"/>
              <a:t>に</a:t>
            </a:r>
            <a:endParaRPr lang="en-US" altLang="ja-JP" dirty="0" smtClean="0"/>
          </a:p>
          <a:p>
            <a:pPr marL="0" indent="0" algn="l">
              <a:lnSpc>
                <a:spcPts val="1500"/>
              </a:lnSpc>
              <a:buNone/>
            </a:pPr>
            <a:r>
              <a:rPr lang="ja-JP" altLang="en-US" dirty="0"/>
              <a:t>　</a:t>
            </a:r>
            <a:r>
              <a:rPr lang="ja-JP" altLang="ja-JP" dirty="0" smtClean="0"/>
              <a:t>より</a:t>
            </a:r>
            <a:r>
              <a:rPr lang="ja-JP" altLang="ja-JP" dirty="0"/>
              <a:t>、妊娠、出産、育児、介護等の当事者である職員の職場環境が害される</a:t>
            </a:r>
            <a:r>
              <a:rPr lang="ja-JP" altLang="ja-JP" dirty="0" smtClean="0"/>
              <a:t>行</a:t>
            </a:r>
            <a:endParaRPr lang="en-US" altLang="ja-JP" dirty="0" smtClean="0"/>
          </a:p>
          <a:p>
            <a:pPr marL="0" indent="0" algn="l">
              <a:lnSpc>
                <a:spcPts val="1500"/>
              </a:lnSpc>
              <a:buNone/>
            </a:pPr>
            <a:r>
              <a:rPr lang="ja-JP" altLang="en-US" dirty="0"/>
              <a:t>　</a:t>
            </a:r>
            <a:r>
              <a:rPr lang="ja-JP" altLang="ja-JP" dirty="0" smtClean="0"/>
              <a:t>為</a:t>
            </a:r>
            <a:endParaRPr lang="ja-JP" altLang="ja-JP" dirty="0"/>
          </a:p>
          <a:p>
            <a:endParaRPr lang="en-US" altLang="ja-JP" dirty="0"/>
          </a:p>
          <a:p>
            <a:endParaRPr lang="en-US" altLang="ja-JP" dirty="0"/>
          </a:p>
          <a:p>
            <a:pPr marL="0" indent="0">
              <a:buNone/>
            </a:pPr>
            <a:r>
              <a:rPr lang="ja-JP" altLang="en-US" dirty="0"/>
              <a:t>　</a:t>
            </a:r>
            <a:r>
              <a:rPr lang="en-US" altLang="ja-JP" dirty="0"/>
              <a:t>※</a:t>
            </a:r>
            <a:r>
              <a:rPr lang="ja-JP" altLang="en-US" dirty="0"/>
              <a:t>ハラスメントではないとされている言動</a:t>
            </a:r>
            <a:endParaRPr lang="en-US" altLang="ja-JP" dirty="0"/>
          </a:p>
          <a:p>
            <a:pPr marL="0" indent="0">
              <a:buNone/>
            </a:pPr>
            <a:r>
              <a:rPr kumimoji="1" lang="ja-JP" altLang="en-US" dirty="0"/>
              <a:t>　　認知症等の病気または障害の症状として現れた言動（</a:t>
            </a:r>
            <a:r>
              <a:rPr kumimoji="1" lang="en-US" altLang="ja-JP" dirty="0"/>
              <a:t>BPSD</a:t>
            </a:r>
            <a:r>
              <a:rPr kumimoji="1" lang="ja-JP" altLang="en-US" dirty="0"/>
              <a:t>等）、料金滞納、</a:t>
            </a:r>
            <a:endParaRPr kumimoji="1" lang="en-US" altLang="ja-JP" dirty="0"/>
          </a:p>
          <a:p>
            <a:pPr marL="0" indent="0">
              <a:buNone/>
            </a:pPr>
            <a:r>
              <a:rPr lang="ja-JP" altLang="en-US" dirty="0"/>
              <a:t>　　</a:t>
            </a:r>
            <a:r>
              <a:rPr kumimoji="1" lang="ja-JP" altLang="en-US" dirty="0"/>
              <a:t>苦情の申立て等</a:t>
            </a:r>
            <a:endParaRPr kumimoji="1" lang="en-US" altLang="ja-JP" dirty="0"/>
          </a:p>
          <a:p>
            <a:pPr marL="0" indent="0">
              <a:buNone/>
            </a:pPr>
            <a:r>
              <a:rPr lang="ja-JP" altLang="en-US" dirty="0"/>
              <a:t>　</a:t>
            </a:r>
            <a:r>
              <a:rPr lang="en-US" altLang="ja-JP" dirty="0"/>
              <a:t>※</a:t>
            </a:r>
            <a:r>
              <a:rPr lang="ja-JP" altLang="en-US" dirty="0"/>
              <a:t>ハラスメントの定義についても、併せて従業者に周知すること。</a:t>
            </a:r>
            <a:endParaRPr kumimoji="1" lang="en-US" altLang="ja-JP" dirty="0"/>
          </a:p>
          <a:p>
            <a:endParaRPr kumimoji="1" lang="ja-JP" altLang="en-US" dirty="0"/>
          </a:p>
        </p:txBody>
      </p:sp>
    </p:spTree>
    <p:extLst>
      <p:ext uri="{BB962C8B-B14F-4D97-AF65-F5344CB8AC3E}">
        <p14:creationId xmlns:p14="http://schemas.microsoft.com/office/powerpoint/2010/main" val="1874011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CD183-CE6F-4DD9-A4FE-4B9E9367A48E}"/>
              </a:ext>
            </a:extLst>
          </p:cNvPr>
          <p:cNvSpPr>
            <a:spLocks noGrp="1"/>
          </p:cNvSpPr>
          <p:nvPr>
            <p:ph type="title"/>
          </p:nvPr>
        </p:nvSpPr>
        <p:spPr/>
        <p:txBody>
          <a:bodyPr/>
          <a:lstStyle/>
          <a:p>
            <a:r>
              <a:rPr lang="ja-JP" altLang="en-US" dirty="0"/>
              <a:t>介護現</a:t>
            </a:r>
            <a:r>
              <a:rPr kumimoji="1" lang="ja-JP" altLang="en-US" dirty="0"/>
              <a:t>場におけるハラスメントの内容</a:t>
            </a:r>
          </a:p>
        </p:txBody>
      </p:sp>
      <p:sp>
        <p:nvSpPr>
          <p:cNvPr id="3" name="コンテンツ プレースホルダー 2">
            <a:extLst>
              <a:ext uri="{FF2B5EF4-FFF2-40B4-BE49-F238E27FC236}">
                <a16:creationId xmlns:a16="http://schemas.microsoft.com/office/drawing/2014/main" id="{81AD532F-8EE8-4B57-B63B-B149FC995234}"/>
              </a:ext>
            </a:extLst>
          </p:cNvPr>
          <p:cNvSpPr>
            <a:spLocks noGrp="1"/>
          </p:cNvSpPr>
          <p:nvPr>
            <p:ph idx="1"/>
          </p:nvPr>
        </p:nvSpPr>
        <p:spPr/>
        <p:txBody>
          <a:bodyPr>
            <a:normAutofit/>
          </a:bodyPr>
          <a:lstStyle/>
          <a:p>
            <a:pPr marL="457200" indent="-457200"/>
            <a:r>
              <a:rPr lang="ja-JP" altLang="ja-JP" b="1" dirty="0"/>
              <a:t>その他のハラスメント（カスタマーハラスメントを含む）</a:t>
            </a:r>
          </a:p>
          <a:p>
            <a:pPr marL="0" indent="0" algn="l">
              <a:buNone/>
            </a:pPr>
            <a:r>
              <a:rPr lang="ja-JP" altLang="en-US" dirty="0"/>
              <a:t>　</a:t>
            </a:r>
            <a:r>
              <a:rPr lang="ja-JP" altLang="ja-JP" dirty="0" smtClean="0"/>
              <a:t>利用者</a:t>
            </a:r>
            <a:r>
              <a:rPr lang="ja-JP" altLang="ja-JP" dirty="0"/>
              <a:t>・家族等から職員への行為、職員から利用者・家族等への</a:t>
            </a:r>
            <a:r>
              <a:rPr lang="ja-JP" altLang="ja-JP" dirty="0" smtClean="0"/>
              <a:t>行為</a:t>
            </a:r>
            <a:endParaRPr lang="en-US" altLang="ja-JP" dirty="0" smtClean="0"/>
          </a:p>
          <a:p>
            <a:pPr marL="0" indent="0" algn="l">
              <a:buNone/>
            </a:pPr>
            <a:endParaRPr lang="ja-JP" altLang="ja-JP" dirty="0"/>
          </a:p>
          <a:p>
            <a:pPr marL="0" indent="0" algn="l">
              <a:buNone/>
            </a:pPr>
            <a:r>
              <a:rPr lang="ja-JP" altLang="en-US" dirty="0" smtClean="0"/>
              <a:t>　</a:t>
            </a:r>
            <a:r>
              <a:rPr lang="ja-JP" altLang="ja-JP" dirty="0" smtClean="0"/>
              <a:t>ア</a:t>
            </a:r>
            <a:r>
              <a:rPr lang="ja-JP" altLang="ja-JP" dirty="0"/>
              <a:t>．身体的暴力（ものを投げる、叩く、蹴る、唾を吐く等、身体的な力を</a:t>
            </a:r>
            <a:r>
              <a:rPr lang="ja-JP" altLang="ja-JP" dirty="0" smtClean="0"/>
              <a:t>使</a:t>
            </a:r>
            <a:r>
              <a:rPr lang="ja-JP" altLang="ja-JP" dirty="0" err="1" smtClean="0"/>
              <a:t>っ</a:t>
            </a:r>
            <a:endParaRPr lang="en-US" altLang="ja-JP" dirty="0" smtClean="0"/>
          </a:p>
          <a:p>
            <a:pPr marL="0" indent="0" algn="l">
              <a:buNone/>
            </a:pPr>
            <a:r>
              <a:rPr lang="ja-JP" altLang="en-US" dirty="0"/>
              <a:t>　</a:t>
            </a:r>
            <a:r>
              <a:rPr lang="ja-JP" altLang="en-US" dirty="0" smtClean="0"/>
              <a:t>　</a:t>
            </a:r>
            <a:r>
              <a:rPr lang="ja-JP" altLang="ja-JP" dirty="0" err="1" smtClean="0"/>
              <a:t>て</a:t>
            </a:r>
            <a:r>
              <a:rPr lang="ja-JP" altLang="ja-JP" dirty="0"/>
              <a:t>危害を及ぼす行為）</a:t>
            </a:r>
          </a:p>
          <a:p>
            <a:pPr marL="0" indent="0" algn="l">
              <a:buNone/>
            </a:pPr>
            <a:r>
              <a:rPr lang="ja-JP" altLang="en-US" dirty="0" smtClean="0"/>
              <a:t>　</a:t>
            </a:r>
            <a:r>
              <a:rPr lang="ja-JP" altLang="ja-JP" dirty="0" smtClean="0"/>
              <a:t>イ</a:t>
            </a:r>
            <a:r>
              <a:rPr lang="ja-JP" altLang="ja-JP" dirty="0"/>
              <a:t>．精神的暴力（大声で威圧する、どなる、理不尽な要求、暴言等、個人の尊</a:t>
            </a:r>
            <a:endParaRPr lang="en-US" altLang="ja-JP" dirty="0"/>
          </a:p>
          <a:p>
            <a:pPr marL="0" indent="0">
              <a:buNone/>
            </a:pPr>
            <a:r>
              <a:rPr lang="ja-JP" altLang="en-US" dirty="0"/>
              <a:t>　　</a:t>
            </a:r>
            <a:r>
              <a:rPr lang="ja-JP" altLang="ja-JP" dirty="0"/>
              <a:t>厳や人格を言葉や態度で傷つけたり、おとしめたりする行為</a:t>
            </a:r>
            <a:r>
              <a:rPr lang="ja-JP" altLang="ja-JP" dirty="0" smtClean="0"/>
              <a:t>）</a:t>
            </a:r>
            <a:endParaRPr lang="en-US" altLang="ja-JP" dirty="0" smtClean="0"/>
          </a:p>
          <a:p>
            <a:pPr marL="0" indent="0">
              <a:buNone/>
            </a:pPr>
            <a:r>
              <a:rPr lang="ja-JP" altLang="en-US" dirty="0" smtClean="0"/>
              <a:t>　</a:t>
            </a:r>
            <a:r>
              <a:rPr lang="ja-JP" altLang="ja-JP" dirty="0" smtClean="0"/>
              <a:t>ウ</a:t>
            </a:r>
            <a:r>
              <a:rPr lang="ja-JP" altLang="ja-JP" dirty="0"/>
              <a:t>．セクシャルハラスメント（意に添わない性的誘い掛け、好意的態度の要求</a:t>
            </a:r>
            <a:r>
              <a:rPr lang="ja-JP" altLang="ja-JP" dirty="0" smtClean="0"/>
              <a:t>、</a:t>
            </a:r>
            <a:endParaRPr lang="en-US" altLang="ja-JP" dirty="0" smtClean="0"/>
          </a:p>
          <a:p>
            <a:pPr marL="123825" indent="0">
              <a:buNone/>
            </a:pPr>
            <a:r>
              <a:rPr lang="ja-JP" altLang="en-US" dirty="0" smtClean="0"/>
              <a:t>　</a:t>
            </a:r>
            <a:r>
              <a:rPr lang="ja-JP" altLang="ja-JP" dirty="0" err="1" smtClean="0"/>
              <a:t>性的</a:t>
            </a:r>
            <a:r>
              <a:rPr lang="ja-JP" altLang="ja-JP" dirty="0" err="1"/>
              <a:t>な嫌がらせ</a:t>
            </a:r>
            <a:r>
              <a:rPr lang="ja-JP" altLang="ja-JP" dirty="0"/>
              <a:t>行為）</a:t>
            </a:r>
          </a:p>
          <a:p>
            <a:endParaRPr kumimoji="1" lang="ja-JP" altLang="en-US" dirty="0"/>
          </a:p>
        </p:txBody>
      </p:sp>
    </p:spTree>
    <p:extLst>
      <p:ext uri="{BB962C8B-B14F-4D97-AF65-F5344CB8AC3E}">
        <p14:creationId xmlns:p14="http://schemas.microsoft.com/office/powerpoint/2010/main" val="404935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49ABEA-339C-4BBF-AC4D-7CA617693175}"/>
              </a:ext>
            </a:extLst>
          </p:cNvPr>
          <p:cNvSpPr>
            <a:spLocks noGrp="1"/>
          </p:cNvSpPr>
          <p:nvPr>
            <p:ph type="title"/>
          </p:nvPr>
        </p:nvSpPr>
        <p:spPr/>
        <p:txBody>
          <a:bodyPr/>
          <a:lstStyle/>
          <a:p>
            <a:r>
              <a:rPr lang="ja-JP" altLang="en-US" dirty="0"/>
              <a:t>事業主の方針等の明確化及びその周知・啓発</a:t>
            </a:r>
          </a:p>
        </p:txBody>
      </p:sp>
      <p:sp>
        <p:nvSpPr>
          <p:cNvPr id="3" name="コンテンツ プレースホルダー 2">
            <a:extLst>
              <a:ext uri="{FF2B5EF4-FFF2-40B4-BE49-F238E27FC236}">
                <a16:creationId xmlns:a16="http://schemas.microsoft.com/office/drawing/2014/main" id="{04F0AA36-C3FC-4DDE-A316-72C56E8E3FAE}"/>
              </a:ext>
            </a:extLst>
          </p:cNvPr>
          <p:cNvSpPr>
            <a:spLocks noGrp="1"/>
          </p:cNvSpPr>
          <p:nvPr>
            <p:ph idx="1"/>
          </p:nvPr>
        </p:nvSpPr>
        <p:spPr/>
        <p:txBody>
          <a:bodyPr/>
          <a:lstStyle/>
          <a:p>
            <a:r>
              <a:rPr kumimoji="1" lang="ja-JP" altLang="en-US" dirty="0"/>
              <a:t>事業者として、ハラスメントに対する基本的な考え方やその対応について事業運営の基本方針として決定するとともに、それに基づいた</a:t>
            </a:r>
            <a:r>
              <a:rPr kumimoji="1" lang="ja-JP" altLang="en-US" dirty="0" smtClean="0"/>
              <a:t>取組等</a:t>
            </a:r>
            <a:r>
              <a:rPr kumimoji="1" lang="ja-JP" altLang="en-US" dirty="0"/>
              <a:t>を行うことが重要です。</a:t>
            </a:r>
            <a:endParaRPr kumimoji="1" lang="en-US" altLang="ja-JP" dirty="0"/>
          </a:p>
          <a:p>
            <a:r>
              <a:rPr lang="ja-JP" altLang="en-US" dirty="0"/>
              <a:t>具体的には、例えば「ハラスメントは組織として許さない」「職員による虐待と職員へのハラスメントはどちらもあってはならない」といった考え方です。</a:t>
            </a:r>
            <a:endParaRPr lang="en-US" altLang="ja-JP" dirty="0"/>
          </a:p>
          <a:p>
            <a:r>
              <a:rPr kumimoji="1" lang="ja-JP" altLang="en-US" dirty="0"/>
              <a:t>上記の内容を就業規則に盛り込んだり、ハラスメント防止対策の基本方針等を策定することにより、明確にすることが必要です。</a:t>
            </a:r>
            <a:endParaRPr kumimoji="1" lang="en-US" altLang="ja-JP" dirty="0"/>
          </a:p>
          <a:p>
            <a:r>
              <a:rPr lang="ja-JP" altLang="en-US" dirty="0"/>
              <a:t>上記の内容を、従業者への周知・啓発を行わなければなりません。</a:t>
            </a:r>
            <a:r>
              <a:rPr lang="ja-JP" altLang="en-US" u="sng" dirty="0"/>
              <a:t>実施した記録の保管をお願いします。</a:t>
            </a:r>
            <a:endParaRPr kumimoji="1" lang="en-US" altLang="ja-JP" u="sng" dirty="0"/>
          </a:p>
          <a:p>
            <a:endParaRPr kumimoji="1" lang="en-US" altLang="ja-JP" dirty="0"/>
          </a:p>
        </p:txBody>
      </p:sp>
    </p:spTree>
    <p:extLst>
      <p:ext uri="{BB962C8B-B14F-4D97-AF65-F5344CB8AC3E}">
        <p14:creationId xmlns:p14="http://schemas.microsoft.com/office/powerpoint/2010/main" val="151619266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278</TotalTime>
  <Words>1693</Words>
  <Application>Microsoft Office PowerPoint</Application>
  <PresentationFormat>ワイド画面</PresentationFormat>
  <Paragraphs>103</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メイリオ</vt:lpstr>
      <vt:lpstr>Arial</vt:lpstr>
      <vt:lpstr>Trebuchet MS</vt:lpstr>
      <vt:lpstr>Wingdings 3</vt:lpstr>
      <vt:lpstr>ファセット</vt:lpstr>
      <vt:lpstr>ハラスメント対策強化について</vt:lpstr>
      <vt:lpstr>はじめに</vt:lpstr>
      <vt:lpstr>ハラスメント対策強化に係わる運営基準について</vt:lpstr>
      <vt:lpstr>運営基準の変更すべき点</vt:lpstr>
      <vt:lpstr>職場におけるハラスメントの内容①</vt:lpstr>
      <vt:lpstr>職場におけるハラスメントの内容②</vt:lpstr>
      <vt:lpstr>職場におけるハラスメントの内容③</vt:lpstr>
      <vt:lpstr>介護現場におけるハラスメントの内容</vt:lpstr>
      <vt:lpstr>事業主の方針等の明確化及びその周知・啓発</vt:lpstr>
      <vt:lpstr>ハラスメントに関する相談・苦情等に応じ、適切な対応のために必要な体制の構築</vt:lpstr>
      <vt:lpstr>参考例及び参照先について</vt:lpstr>
      <vt:lpstr>今後の予定について</vt:lpstr>
      <vt:lpstr>最後に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ハラスメント対策強化について</dc:title>
  <dc:creator>志賀 渉美</dc:creator>
  <cp:lastModifiedBy>那須塩原市</cp:lastModifiedBy>
  <cp:revision>17</cp:revision>
  <dcterms:created xsi:type="dcterms:W3CDTF">2022-01-02T06:40:07Z</dcterms:created>
  <dcterms:modified xsi:type="dcterms:W3CDTF">2022-01-20T00:13:44Z</dcterms:modified>
</cp:coreProperties>
</file>